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311" r:id="rId2"/>
    <p:sldId id="314" r:id="rId3"/>
    <p:sldId id="315" r:id="rId4"/>
    <p:sldId id="317" r:id="rId5"/>
    <p:sldId id="318" r:id="rId6"/>
    <p:sldId id="320" r:id="rId7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24" d="100"/>
          <a:sy n="124" d="100"/>
        </p:scale>
        <p:origin x="-158" y="-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4DB4B-7235-42B1-A924-9802C15922EF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7EDB5-CFE0-4C0D-9803-BB02B60682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961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3E1AE134-1C39-4942-A0B8-8F57CFF9241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72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940438E3-955A-4305-9B86-FF887308C76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540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7981FAC1-AF1A-4BB8-A8F0-64581BA6491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919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999058C9-BEC9-4232-9EDE-F81D8331123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110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0AA3292C-A170-4D1C-807D-E0240AE1829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712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A9AB66CF-8313-45D4-B68E-8404CF39366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563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7E99A413-02AF-48E4-A2F3-BD65B65CACA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0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7116FDF5-4497-414D-B625-3D8584CEDD0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87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2A8B3820-E60C-4447-BE09-646EDA3D76C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75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91A17B83-15DF-4171-88DD-28B3C97AF4A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310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81731D79-530B-4D73-AAD1-B39AEB77034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926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3B81D93D-C852-4A12-89F8-1F7D72B22A1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11.04.2020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768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13263" y="1888365"/>
            <a:ext cx="8955169" cy="2627601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Общеобразовательным организациям  в условиях </a:t>
            </a:r>
            <a:r>
              <a:rPr lang="ru-RU" sz="1800" dirty="0">
                <a:solidFill>
                  <a:srgbClr val="002060"/>
                </a:solidFill>
              </a:rPr>
              <a:t>неблагоприятной санитарно- </a:t>
            </a:r>
            <a:r>
              <a:rPr lang="ru-RU" sz="1800" dirty="0" smtClean="0">
                <a:solidFill>
                  <a:srgbClr val="002060"/>
                </a:solidFill>
              </a:rPr>
              <a:t>эпидемиологической </a:t>
            </a:r>
            <a:r>
              <a:rPr lang="ru-RU" sz="1800" dirty="0">
                <a:solidFill>
                  <a:srgbClr val="002060"/>
                </a:solidFill>
              </a:rPr>
              <a:t>ситуации и введенных ограничений на посещение общественных мест, организаций или действия режима самоизоляции (карантина) обеспечить реализацию образовательных программ </a:t>
            </a:r>
            <a:endParaRPr lang="ru-RU" sz="1800" dirty="0" smtClean="0">
              <a:solidFill>
                <a:srgbClr val="00206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A8246F"/>
                </a:solidFill>
              </a:rPr>
              <a:t>с </a:t>
            </a:r>
            <a:r>
              <a:rPr lang="ru-RU" sz="1800" b="1" dirty="0">
                <a:solidFill>
                  <a:srgbClr val="A8246F"/>
                </a:solidFill>
              </a:rPr>
              <a:t>использованием дистанционных образовательных технологий и электронного обучения в соответствии с графиками учебного процесса и индивидуальными учебными планами, в режиме нахождения обучающихся в условиях домашней самоизоляции</a:t>
            </a:r>
            <a:r>
              <a:rPr lang="ru-RU" sz="1800" dirty="0">
                <a:solidFill>
                  <a:srgbClr val="002060"/>
                </a:solidFill>
              </a:rPr>
              <a:t>. </a:t>
            </a:r>
            <a:endParaRPr lang="ru-RU" sz="1800" dirty="0" smtClean="0">
              <a:solidFill>
                <a:srgbClr val="00206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800" dirty="0" smtClean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201783" y="578386"/>
            <a:ext cx="6655806" cy="9712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378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Письмо 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Министерства просвещения 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Российской Федерации 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от 08.04.2020 № ГД-161/04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27877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8925" y="2416233"/>
            <a:ext cx="8981521" cy="1641961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</a:rPr>
              <a:t>Предусмотреть: корректировку </a:t>
            </a:r>
            <a:r>
              <a:rPr lang="ru-RU" sz="2400" dirty="0" smtClean="0">
                <a:solidFill>
                  <a:srgbClr val="002060"/>
                </a:solidFill>
              </a:rPr>
              <a:t>рабочих </a:t>
            </a:r>
            <a:r>
              <a:rPr lang="ru-RU" sz="2400" dirty="0">
                <a:solidFill>
                  <a:srgbClr val="002060"/>
                </a:solidFill>
              </a:rPr>
              <a:t>программ по предметам, предусматривающую сокращение времени учебных занятий и </a:t>
            </a:r>
            <a:r>
              <a:rPr lang="ru-RU" sz="2400" b="1" dirty="0">
                <a:solidFill>
                  <a:srgbClr val="A8246F"/>
                </a:solidFill>
              </a:rPr>
              <a:t>акцент на освоение нового учебного материала</a:t>
            </a:r>
            <a:r>
              <a:rPr lang="ru-RU" sz="2400" dirty="0">
                <a:solidFill>
                  <a:srgbClr val="002060"/>
                </a:solidFill>
              </a:rPr>
              <a:t>, без сокращения объемов оплаты </a:t>
            </a:r>
            <a:r>
              <a:rPr lang="ru-RU" sz="2400" dirty="0" smtClean="0">
                <a:solidFill>
                  <a:srgbClr val="002060"/>
                </a:solidFill>
              </a:rPr>
              <a:t>труда </a:t>
            </a:r>
            <a:r>
              <a:rPr lang="ru-RU" sz="2400" dirty="0">
                <a:solidFill>
                  <a:srgbClr val="002060"/>
                </a:solidFill>
              </a:rPr>
              <a:t>педагогических работников.</a:t>
            </a:r>
            <a:endParaRPr lang="ru-RU" sz="2400" dirty="0" smtClean="0">
              <a:solidFill>
                <a:srgbClr val="00206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201783" y="578386"/>
            <a:ext cx="6655806" cy="9712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378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Письмо 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Министерства просвещения 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Российской Федерации 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от 08.04.2020 № ГД-161/04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36776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792333"/>
            <a:ext cx="8961120" cy="339447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Clr>
                <a:srgbClr val="002060"/>
              </a:buCl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Необходимо </a:t>
            </a:r>
            <a:r>
              <a:rPr lang="ru-RU" sz="2000" b="1" dirty="0">
                <a:solidFill>
                  <a:srgbClr val="002060"/>
                </a:solidFill>
              </a:rPr>
              <a:t>предусмотреть:</a:t>
            </a:r>
          </a:p>
          <a:p>
            <a:pPr marL="0" lvl="0" indent="0" algn="just">
              <a:spcBef>
                <a:spcPts val="0"/>
              </a:spcBef>
              <a:buClr>
                <a:srgbClr val="002060"/>
              </a:buClr>
              <a:buNone/>
            </a:pPr>
            <a:r>
              <a:rPr lang="ru-RU" sz="2000" b="1" dirty="0" smtClean="0">
                <a:solidFill>
                  <a:srgbClr val="A8246F"/>
                </a:solidFill>
              </a:rPr>
              <a:t>Продолжение </a:t>
            </a:r>
            <a:r>
              <a:rPr lang="ru-RU" sz="2000" b="1" dirty="0">
                <a:solidFill>
                  <a:srgbClr val="A8246F"/>
                </a:solidFill>
              </a:rPr>
              <a:t>реализации </a:t>
            </a:r>
            <a:r>
              <a:rPr lang="ru-RU" sz="2000" dirty="0">
                <a:solidFill>
                  <a:srgbClr val="002060"/>
                </a:solidFill>
              </a:rPr>
              <a:t>основных образовательных программ начального общего (1-4 классы), основного общего образования (5-8 классы) и среднего общего образования (10 класс) с </a:t>
            </a:r>
            <a:r>
              <a:rPr lang="ru-RU" sz="2000" b="1" dirty="0">
                <a:solidFill>
                  <a:srgbClr val="A8246F"/>
                </a:solidFill>
              </a:rPr>
              <a:t>использованием дистанционных образовательных технологий </a:t>
            </a:r>
            <a:r>
              <a:rPr lang="ru-RU" sz="2000" dirty="0">
                <a:solidFill>
                  <a:srgbClr val="002060"/>
                </a:solidFill>
              </a:rPr>
              <a:t>в течение апреля-мая 2020 года. </a:t>
            </a:r>
            <a:endParaRPr lang="ru-RU" sz="2000" dirty="0" smtClean="0">
              <a:solidFill>
                <a:srgbClr val="002060"/>
              </a:solidFill>
            </a:endParaRPr>
          </a:p>
          <a:p>
            <a:pPr lvl="0"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ru-RU" sz="800" dirty="0"/>
          </a:p>
          <a:p>
            <a:pPr marL="0" lvl="0" indent="0" algn="just">
              <a:spcBef>
                <a:spcPts val="0"/>
              </a:spcBef>
              <a:buClr>
                <a:srgbClr val="002060"/>
              </a:buClr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При </a:t>
            </a:r>
            <a:r>
              <a:rPr lang="ru-RU" sz="2000" dirty="0">
                <a:solidFill>
                  <a:srgbClr val="002060"/>
                </a:solidFill>
              </a:rPr>
              <a:t>реализации основных образовательных программ общего образования с использованием дистанционных образовательных технологий </a:t>
            </a:r>
            <a:r>
              <a:rPr lang="ru-RU" sz="2000" b="1" dirty="0">
                <a:solidFill>
                  <a:srgbClr val="A8246F"/>
                </a:solidFill>
              </a:rPr>
              <a:t>минимизировать обращение к электронным и цифровым образовательным сервисам и платформам, работающим в </a:t>
            </a:r>
            <a:r>
              <a:rPr lang="ru-RU" sz="2000" b="1" dirty="0" err="1">
                <a:solidFill>
                  <a:srgbClr val="A8246F"/>
                </a:solidFill>
              </a:rPr>
              <a:t>on-line</a:t>
            </a:r>
            <a:r>
              <a:rPr lang="ru-RU" sz="2000" b="1" dirty="0">
                <a:solidFill>
                  <a:srgbClr val="A8246F"/>
                </a:solidFill>
              </a:rPr>
              <a:t> режиме..</a:t>
            </a:r>
            <a:endParaRPr lang="ru-RU" sz="2000" b="1" dirty="0" smtClean="0">
              <a:solidFill>
                <a:srgbClr val="A8246F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201783" y="578386"/>
            <a:ext cx="6655806" cy="9712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378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Письмо 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Министерства просвещения 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Российской Федерации 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от 08.04.2020 № ГД-161/04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6402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0897" y="2407525"/>
            <a:ext cx="8917577" cy="1790006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002060"/>
              </a:buClr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Предусмотрено очное проведение </a:t>
            </a:r>
            <a:r>
              <a:rPr lang="ru-RU" sz="2600" dirty="0">
                <a:solidFill>
                  <a:srgbClr val="002060"/>
                </a:solidFill>
              </a:rPr>
              <a:t>ОГЭ </a:t>
            </a:r>
            <a:r>
              <a:rPr lang="ru-RU" sz="2600" dirty="0" smtClean="0">
                <a:solidFill>
                  <a:srgbClr val="002060"/>
                </a:solidFill>
              </a:rPr>
              <a:t>(ГВЭ</a:t>
            </a:r>
            <a:r>
              <a:rPr lang="ru-RU" sz="2600" dirty="0">
                <a:solidFill>
                  <a:srgbClr val="002060"/>
                </a:solidFill>
              </a:rPr>
              <a:t>) </a:t>
            </a:r>
            <a:r>
              <a:rPr lang="ru-RU" sz="2600" b="1" dirty="0">
                <a:solidFill>
                  <a:srgbClr val="A8246F"/>
                </a:solidFill>
              </a:rPr>
              <a:t>по двум основным предметам </a:t>
            </a:r>
            <a:r>
              <a:rPr lang="ru-RU" sz="2600" dirty="0">
                <a:solidFill>
                  <a:srgbClr val="002060"/>
                </a:solidFill>
              </a:rPr>
              <a:t>для </a:t>
            </a:r>
            <a:r>
              <a:rPr lang="ru-RU" sz="2600" dirty="0" smtClean="0">
                <a:solidFill>
                  <a:srgbClr val="002060"/>
                </a:solidFill>
              </a:rPr>
              <a:t>обучающихся,  </a:t>
            </a:r>
            <a:r>
              <a:rPr lang="ru-RU" sz="2600" dirty="0">
                <a:solidFill>
                  <a:srgbClr val="002060"/>
                </a:solidFill>
              </a:rPr>
              <a:t>завершающих обучение по образовательным программам основного общего </a:t>
            </a:r>
            <a:r>
              <a:rPr lang="ru-RU" sz="2600" dirty="0" smtClean="0">
                <a:solidFill>
                  <a:srgbClr val="002060"/>
                </a:solidFill>
              </a:rPr>
              <a:t>образования  </a:t>
            </a:r>
            <a:r>
              <a:rPr lang="ru-RU" sz="2600" dirty="0">
                <a:solidFill>
                  <a:srgbClr val="002060"/>
                </a:solidFill>
              </a:rPr>
              <a:t>после завершения учебного </a:t>
            </a:r>
            <a:r>
              <a:rPr lang="ru-RU" sz="2600" dirty="0" smtClean="0">
                <a:solidFill>
                  <a:srgbClr val="002060"/>
                </a:solidFill>
              </a:rPr>
              <a:t>года</a:t>
            </a:r>
            <a:endParaRPr lang="ru-RU" sz="2600" dirty="0">
              <a:solidFill>
                <a:srgbClr val="00206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201783" y="578386"/>
            <a:ext cx="6655806" cy="9712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378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Письмо 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Министерства просвещения 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Российской Федерации 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от 08.04.2020 № ГД-161/04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89471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-1" y="1549685"/>
            <a:ext cx="8969829" cy="3692970"/>
          </a:xfrm>
        </p:spPr>
        <p:txBody>
          <a:bodyPr>
            <a:normAutofit fontScale="70000" lnSpcReduction="20000"/>
          </a:bodyPr>
          <a:lstStyle/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Необходимо предусмотреть полноценную </a:t>
            </a:r>
            <a:r>
              <a:rPr lang="ru-RU" dirty="0">
                <a:solidFill>
                  <a:srgbClr val="002060"/>
                </a:solidFill>
              </a:rPr>
              <a:t>реализацию образовательных программ среднего общего образования, в том числе с использованием дистанционных образовательных технологий и федеральных телевизионных каналов в части предметов, определенных для государственной итоговой аттестации для обучающихся 10-11 классов и подготовку обучающихся, завершающих обучение по образовательным программам среднего общего образования, к государственной итоговой аттестации в форме ЕГЭ (ГВЭ).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201783" y="578386"/>
            <a:ext cx="6655806" cy="9712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378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Письмо </a:t>
            </a:r>
            <a:b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Министерства просвещения </a:t>
            </a:r>
            <a:b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Российской Федерации  от 08.04.2020 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№ ГД-161/04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0259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4836" y="2131968"/>
            <a:ext cx="8987246" cy="2274571"/>
          </a:xfrm>
        </p:spPr>
        <p:txBody>
          <a:bodyPr>
            <a:normAutofit lnSpcReduction="10000"/>
          </a:bodyPr>
          <a:lstStyle/>
          <a:p>
            <a:pPr lvl="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</a:rPr>
              <a:t>Предусмотреть возможность </a:t>
            </a:r>
            <a:r>
              <a:rPr lang="ru-RU" sz="2400" dirty="0">
                <a:solidFill>
                  <a:srgbClr val="002060"/>
                </a:solidFill>
              </a:rPr>
              <a:t>аттестации обучающихся, завершающих обучение по образовательным программам среднего общего образования, по предметам, не вошедшим в перечень для </a:t>
            </a:r>
            <a:r>
              <a:rPr lang="ru-RU" sz="2400" dirty="0" smtClean="0">
                <a:solidFill>
                  <a:srgbClr val="002060"/>
                </a:solidFill>
              </a:rPr>
              <a:t>ГИА, </a:t>
            </a:r>
            <a:r>
              <a:rPr lang="ru-RU" sz="2400" dirty="0">
                <a:solidFill>
                  <a:srgbClr val="002060"/>
                </a:solidFill>
              </a:rPr>
              <a:t>или не выбранным обучающимися для сдачи </a:t>
            </a:r>
            <a:r>
              <a:rPr lang="ru-RU" sz="2400" dirty="0" smtClean="0">
                <a:solidFill>
                  <a:srgbClr val="002060"/>
                </a:solidFill>
              </a:rPr>
              <a:t>ГИА по </a:t>
            </a:r>
            <a:r>
              <a:rPr lang="ru-RU" sz="2400" dirty="0">
                <a:solidFill>
                  <a:srgbClr val="002060"/>
                </a:solidFill>
              </a:rPr>
              <a:t>результатам завершенных предыдущих учебных периодов (</a:t>
            </a:r>
            <a:r>
              <a:rPr lang="ru-RU" sz="2400" dirty="0" smtClean="0">
                <a:solidFill>
                  <a:srgbClr val="002060"/>
                </a:solidFill>
              </a:rPr>
              <a:t>четвертей).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201783" y="578386"/>
            <a:ext cx="6655806" cy="9712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378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Письмо 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Министерства просвещения 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Российской Федерации 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от 08.04.2020 № ГД-161/04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2600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</TotalTime>
  <Words>289</Words>
  <Application>Microsoft Office PowerPoint</Application>
  <PresentationFormat>Экран (16:9)</PresentationFormat>
  <Paragraphs>24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Начальное общее образование  в Республике Татарстан</dc:title>
  <dc:creator>Гульфия Ахвердиева</dc:creator>
  <cp:lastModifiedBy>Лидия</cp:lastModifiedBy>
  <cp:revision>78</cp:revision>
  <cp:lastPrinted>2020-01-27T11:46:39Z</cp:lastPrinted>
  <dcterms:created xsi:type="dcterms:W3CDTF">2020-01-27T06:48:01Z</dcterms:created>
  <dcterms:modified xsi:type="dcterms:W3CDTF">2020-04-11T07:03:42Z</dcterms:modified>
</cp:coreProperties>
</file>